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6"/>
  </p:notesMasterIdLst>
  <p:handoutMasterIdLst>
    <p:handoutMasterId r:id="rId17"/>
  </p:handoutMasterIdLst>
  <p:sldIdLst>
    <p:sldId id="777" r:id="rId5"/>
    <p:sldId id="812" r:id="rId6"/>
    <p:sldId id="780" r:id="rId7"/>
    <p:sldId id="823" r:id="rId8"/>
    <p:sldId id="824" r:id="rId9"/>
    <p:sldId id="825" r:id="rId10"/>
    <p:sldId id="827" r:id="rId11"/>
    <p:sldId id="828" r:id="rId12"/>
    <p:sldId id="829" r:id="rId13"/>
    <p:sldId id="830" r:id="rId14"/>
    <p:sldId id="269" r:id="rId1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in, Klaus P" initials="AKP" lastIdx="4" clrIdx="0">
    <p:extLst>
      <p:ext uri="{19B8F6BF-5375-455C-9EA6-DF929625EA0E}">
        <p15:presenceInfo xmlns:p15="http://schemas.microsoft.com/office/powerpoint/2012/main" userId="S::klaus.albertin@ncdenr.gov::54ad1533-cd5c-4910-a904-e3c205315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79939" autoAdjust="0"/>
  </p:normalViewPr>
  <p:slideViewPr>
    <p:cSldViewPr snapToGrid="0">
      <p:cViewPr varScale="1">
        <p:scale>
          <a:sx n="92" d="100"/>
          <a:sy n="92" d="100"/>
        </p:scale>
        <p:origin x="8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1E53C-7061-4D98-A018-244D994DAC8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E9B8-599E-4B0D-89D1-7DC59B1B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0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wood.peele@ncdenr.gov" TargetMode="External"/><Relationship Id="rId4" Type="http://schemas.openxmlformats.org/officeDocument/2006/relationships/hyperlink" Target="mailto:gabrielle.chianese@ncdenr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0AA4C-2E1A-47BD-936E-2B2F8517B0DA}"/>
              </a:ext>
            </a:extLst>
          </p:cNvPr>
          <p:cNvSpPr txBox="1"/>
          <p:nvPr/>
        </p:nvSpPr>
        <p:spPr>
          <a:xfrm>
            <a:off x="89648" y="2287937"/>
            <a:ext cx="11750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Request to Proceed to EMC for Public Notice and </a:t>
            </a:r>
            <a:r>
              <a:rPr lang="en-US" sz="2800" b="1" dirty="0" smtClean="0"/>
              <a:t>Hearings </a:t>
            </a:r>
            <a:r>
              <a:rPr lang="en-US" sz="2800" b="1" dirty="0"/>
              <a:t>with Proposed Rule Re-adoptions </a:t>
            </a:r>
            <a:r>
              <a:rPr lang="en-US" sz="2800" b="1" dirty="0" smtClean="0"/>
              <a:t>for </a:t>
            </a:r>
            <a:r>
              <a:rPr lang="en-US" sz="2800" b="1" dirty="0"/>
              <a:t>Water Use Registration and Allocation </a:t>
            </a:r>
            <a:r>
              <a:rPr lang="en-US" sz="2800" b="1" dirty="0" smtClean="0"/>
              <a:t>Rules</a:t>
            </a:r>
            <a:endParaRPr lang="en-US" sz="28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37313" y="3672932"/>
            <a:ext cx="8454838" cy="9186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Water </a:t>
            </a:r>
            <a:r>
              <a:rPr lang="en-US" sz="2400" b="1" dirty="0" smtClean="0">
                <a:solidFill>
                  <a:schemeClr val="tx1"/>
                </a:solidFill>
              </a:rPr>
              <a:t>Allocation </a:t>
            </a:r>
            <a:r>
              <a:rPr lang="en-US" sz="2400" b="1" dirty="0">
                <a:solidFill>
                  <a:schemeClr val="tx1"/>
                </a:solidFill>
              </a:rPr>
              <a:t>Committee – January </a:t>
            </a:r>
            <a:r>
              <a:rPr lang="en-US" sz="2400" b="1" dirty="0" smtClean="0">
                <a:solidFill>
                  <a:schemeClr val="tx1"/>
                </a:solidFill>
              </a:rPr>
              <a:t>13, 2021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Linwood Peele, </a:t>
            </a:r>
            <a:r>
              <a:rPr lang="en-US" b="1" dirty="0">
                <a:solidFill>
                  <a:schemeClr val="tx1"/>
                </a:solidFill>
              </a:rPr>
              <a:t>DWR</a:t>
            </a:r>
          </a:p>
        </p:txBody>
      </p:sp>
    </p:spTree>
    <p:extLst>
      <p:ext uri="{BB962C8B-B14F-4D97-AF65-F5344CB8AC3E}">
        <p14:creationId xmlns:p14="http://schemas.microsoft.com/office/powerpoint/2010/main" val="35545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87246" y="5428536"/>
            <a:ext cx="3091543" cy="1105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969377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Today’s Request: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3487" y="1616284"/>
            <a:ext cx="11245999" cy="49182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WAC Approval of Water Use Registration and Allocation rule drafts to proceed to EMC for approval to go to public notice and hearings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800" b="1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800" b="1" dirty="0" smtClean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Staff </a:t>
            </a:r>
            <a:r>
              <a:rPr lang="en-US" sz="2800" dirty="0">
                <a:solidFill>
                  <a:schemeClr val="tx1"/>
                </a:solidFill>
              </a:rPr>
              <a:t>will </a:t>
            </a:r>
            <a:r>
              <a:rPr lang="en-US" sz="2800" dirty="0" smtClean="0">
                <a:solidFill>
                  <a:schemeClr val="tx1"/>
                </a:solidFill>
              </a:rPr>
              <a:t>complete regulatory </a:t>
            </a:r>
            <a:r>
              <a:rPr lang="en-US" sz="2800" dirty="0">
                <a:solidFill>
                  <a:schemeClr val="tx1"/>
                </a:solidFill>
              </a:rPr>
              <a:t>impact </a:t>
            </a:r>
            <a:r>
              <a:rPr lang="en-US" sz="2800" dirty="0" smtClean="0">
                <a:solidFill>
                  <a:schemeClr val="tx1"/>
                </a:solidFill>
              </a:rPr>
              <a:t>analysis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0">
              <a:buNone/>
            </a:pPr>
            <a:endParaRPr lang="en-US" sz="2400" dirty="0"/>
          </a:p>
          <a:p>
            <a:pPr marL="914400" lvl="2"/>
            <a:endParaRPr lang="en-US" sz="18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10773"/>
              </p:ext>
            </p:extLst>
          </p:nvPr>
        </p:nvGraphicFramePr>
        <p:xfrm>
          <a:off x="138748" y="2880357"/>
          <a:ext cx="11876468" cy="3118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081">
                  <a:extLst>
                    <a:ext uri="{9D8B030D-6E8A-4147-A177-3AD203B41FA5}">
                      <a16:colId xmlns:a16="http://schemas.microsoft.com/office/drawing/2014/main" val="3059659987"/>
                    </a:ext>
                  </a:extLst>
                </a:gridCol>
                <a:gridCol w="1305484">
                  <a:extLst>
                    <a:ext uri="{9D8B030D-6E8A-4147-A177-3AD203B41FA5}">
                      <a16:colId xmlns:a16="http://schemas.microsoft.com/office/drawing/2014/main" val="775376020"/>
                    </a:ext>
                  </a:extLst>
                </a:gridCol>
                <a:gridCol w="2629355">
                  <a:extLst>
                    <a:ext uri="{9D8B030D-6E8A-4147-A177-3AD203B41FA5}">
                      <a16:colId xmlns:a16="http://schemas.microsoft.com/office/drawing/2014/main" val="1143282852"/>
                    </a:ext>
                  </a:extLst>
                </a:gridCol>
                <a:gridCol w="6343548">
                  <a:extLst>
                    <a:ext uri="{9D8B030D-6E8A-4147-A177-3AD203B41FA5}">
                      <a16:colId xmlns:a16="http://schemas.microsoft.com/office/drawing/2014/main" val="3323895141"/>
                    </a:ext>
                  </a:extLst>
                </a:gridCol>
              </a:tblGrid>
              <a:tr h="8794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Subchapter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Section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349798"/>
                  </a:ext>
                </a:extLst>
              </a:tr>
              <a:tr h="559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.0106-.0107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General</a:t>
                      </a:r>
                      <a:r>
                        <a:rPr lang="en-US" sz="1800" baseline="0" dirty="0" smtClean="0">
                          <a:latin typeface="+mn-lt"/>
                        </a:rPr>
                        <a:t> Provisions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722315"/>
                  </a:ext>
                </a:extLst>
              </a:tr>
              <a:tr h="559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Registration  of Water Withdrawals and Transfers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698762"/>
                  </a:ext>
                </a:extLst>
              </a:tr>
              <a:tr h="559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.0501-.0507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Central Coastal</a:t>
                      </a:r>
                      <a:r>
                        <a:rPr lang="en-US" sz="1800" baseline="0" dirty="0" smtClean="0">
                          <a:latin typeface="+mn-lt"/>
                        </a:rPr>
                        <a:t> Plain Capacity Use Area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786378"/>
                  </a:ext>
                </a:extLst>
              </a:tr>
              <a:tr h="55966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02E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.0601-.0615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Water Use During Droughts and Water Supply Emergencies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09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06" y="1714868"/>
            <a:ext cx="3460777" cy="341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025" y="4252691"/>
            <a:ext cx="5295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Questions Related to </a:t>
            </a:r>
            <a:r>
              <a:rPr lang="en-US" sz="2000" b="1" dirty="0" smtClean="0"/>
              <a:t>CCPCUA</a:t>
            </a:r>
            <a:endParaRPr lang="en-US" sz="2000" b="1" dirty="0"/>
          </a:p>
          <a:p>
            <a:r>
              <a:rPr lang="en-US" sz="2000" dirty="0"/>
              <a:t>Gabrielle </a:t>
            </a:r>
            <a:r>
              <a:rPr lang="en-US" sz="2000" dirty="0" err="1"/>
              <a:t>Chianese</a:t>
            </a:r>
            <a:endParaRPr lang="en-US" sz="2000" dirty="0"/>
          </a:p>
          <a:p>
            <a:r>
              <a:rPr lang="en-US" sz="2000" dirty="0"/>
              <a:t>Hydrogeologist, CCPCUA Permit Program</a:t>
            </a:r>
          </a:p>
          <a:p>
            <a:r>
              <a:rPr lang="en-US" sz="2000" dirty="0"/>
              <a:t>Ground Water Management Branch</a:t>
            </a:r>
          </a:p>
          <a:p>
            <a:r>
              <a:rPr lang="en-US" sz="2000" dirty="0" smtClean="0"/>
              <a:t>Phone</a:t>
            </a:r>
            <a:r>
              <a:rPr lang="en-US" sz="2000" dirty="0"/>
              <a:t>: </a:t>
            </a:r>
            <a:r>
              <a:rPr lang="en-US" sz="2000" dirty="0" smtClean="0"/>
              <a:t>919-707-9008 </a:t>
            </a:r>
            <a:r>
              <a:rPr lang="en-US" sz="2000" dirty="0" smtClean="0">
                <a:hlinkClick r:id="rId4"/>
              </a:rPr>
              <a:t>gabrielle.chianese@ncdenr.gov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0025" y="1114630"/>
            <a:ext cx="5295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Linwood </a:t>
            </a:r>
            <a:r>
              <a:rPr lang="en-US" sz="2000" dirty="0" smtClean="0"/>
              <a:t>Peele, </a:t>
            </a:r>
            <a:r>
              <a:rPr lang="en-US" sz="2000" dirty="0"/>
              <a:t>Supervisor</a:t>
            </a:r>
          </a:p>
          <a:p>
            <a:r>
              <a:rPr lang="en-US" sz="2000" dirty="0"/>
              <a:t>Water Supply Planning Branch</a:t>
            </a:r>
          </a:p>
          <a:p>
            <a:r>
              <a:rPr lang="en-US" sz="2000" dirty="0"/>
              <a:t>Division of Water Resources</a:t>
            </a:r>
          </a:p>
          <a:p>
            <a:r>
              <a:rPr lang="en-US" sz="2000" dirty="0" smtClean="0"/>
              <a:t>Phone</a:t>
            </a:r>
            <a:r>
              <a:rPr lang="en-US" sz="2000" dirty="0"/>
              <a:t>: </a:t>
            </a:r>
            <a:r>
              <a:rPr lang="en-US" sz="2000" dirty="0" smtClean="0"/>
              <a:t>919-707-9024 </a:t>
            </a:r>
            <a:r>
              <a:rPr lang="en-US" sz="2000" dirty="0" smtClean="0">
                <a:hlinkClick r:id="rId5"/>
              </a:rPr>
              <a:t>linwood.peele@ncdenr.gov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1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32869"/>
            <a:ext cx="10515600" cy="1061245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schemeClr val="tx1"/>
                </a:solidFill>
                <a:latin typeface="+mn-lt"/>
              </a:rPr>
              <a:t>Rules – 15A NCAC 02E</a:t>
            </a:r>
            <a:endParaRPr lang="en-US" sz="32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10278"/>
              </p:ext>
            </p:extLst>
          </p:nvPr>
        </p:nvGraphicFramePr>
        <p:xfrm>
          <a:off x="620804" y="1794114"/>
          <a:ext cx="10950389" cy="338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341">
                  <a:extLst>
                    <a:ext uri="{9D8B030D-6E8A-4147-A177-3AD203B41FA5}">
                      <a16:colId xmlns:a16="http://schemas.microsoft.com/office/drawing/2014/main" val="3059659987"/>
                    </a:ext>
                  </a:extLst>
                </a:gridCol>
                <a:gridCol w="2314126">
                  <a:extLst>
                    <a:ext uri="{9D8B030D-6E8A-4147-A177-3AD203B41FA5}">
                      <a16:colId xmlns:a16="http://schemas.microsoft.com/office/drawing/2014/main" val="775376020"/>
                    </a:ext>
                  </a:extLst>
                </a:gridCol>
                <a:gridCol w="6559922">
                  <a:extLst>
                    <a:ext uri="{9D8B030D-6E8A-4147-A177-3AD203B41FA5}">
                      <a16:colId xmlns:a16="http://schemas.microsoft.com/office/drawing/2014/main" val="3323895141"/>
                    </a:ext>
                  </a:extLst>
                </a:gridCol>
              </a:tblGrid>
              <a:tr h="721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Subchapter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Section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349798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General</a:t>
                      </a:r>
                      <a:r>
                        <a:rPr lang="en-US" sz="1800" baseline="0" dirty="0" smtClean="0">
                          <a:latin typeface="+mn-lt"/>
                        </a:rPr>
                        <a:t> Provisions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722315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Registration  of Water Withdrawals and Transfers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698762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Central Coastal</a:t>
                      </a:r>
                      <a:r>
                        <a:rPr lang="en-US" sz="1800" baseline="0" dirty="0" smtClean="0">
                          <a:latin typeface="+mn-lt"/>
                        </a:rPr>
                        <a:t> Plain Capacity Use Area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786378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02E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0600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Water Use During Droughts and Water Supply Emergencies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09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1056690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Rulemaking – History</a:t>
            </a:r>
            <a:endParaRPr lang="en-US" sz="3200" b="1" i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76083"/>
              </p:ext>
            </p:extLst>
          </p:nvPr>
        </p:nvGraphicFramePr>
        <p:xfrm>
          <a:off x="996203" y="1611087"/>
          <a:ext cx="10030385" cy="452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3683">
                  <a:extLst>
                    <a:ext uri="{9D8B030D-6E8A-4147-A177-3AD203B41FA5}">
                      <a16:colId xmlns:a16="http://schemas.microsoft.com/office/drawing/2014/main" val="10005235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95164999"/>
                    </a:ext>
                  </a:extLst>
                </a:gridCol>
                <a:gridCol w="7378422">
                  <a:extLst>
                    <a:ext uri="{9D8B030D-6E8A-4147-A177-3AD203B41FA5}">
                      <a16:colId xmlns:a16="http://schemas.microsoft.com/office/drawing/2014/main" val="2448418873"/>
                    </a:ext>
                  </a:extLst>
                </a:gridCol>
              </a:tblGrid>
              <a:tr h="1175656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January 2017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2017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EMC, APO date - Determinations for public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Commence Rulemaking to re-adopt rules in accordance with APA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480578"/>
                  </a:ext>
                </a:extLst>
              </a:tr>
              <a:tr h="121650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August 2017</a:t>
                      </a:r>
                    </a:p>
                    <a:p>
                      <a:pPr algn="r"/>
                      <a:r>
                        <a:rPr lang="en-US" sz="2400" dirty="0" smtClean="0"/>
                        <a:t>May 2019</a:t>
                      </a:r>
                    </a:p>
                    <a:p>
                      <a:pPr algn="r"/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2019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Rule</a:t>
                      </a:r>
                      <a:r>
                        <a:rPr lang="en-US" sz="2400" baseline="0" dirty="0" smtClean="0"/>
                        <a:t> drafts process halted after IBT lawsuit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Rule drafts completed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Updated the WAC on rules</a:t>
                      </a:r>
                      <a:r>
                        <a:rPr lang="en-US" sz="2400" baseline="0" dirty="0" smtClean="0"/>
                        <a:t> re-adoption </a:t>
                      </a:r>
                      <a:r>
                        <a:rPr lang="en-US" sz="2400" dirty="0" smtClean="0"/>
                        <a:t>timeline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624866"/>
                  </a:ext>
                </a:extLst>
              </a:tr>
              <a:tr h="4678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Aug.-Oct.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RRC Pre-review</a:t>
                      </a:r>
                      <a:r>
                        <a:rPr lang="en-US" sz="2400" baseline="0" dirty="0" smtClean="0"/>
                        <a:t> rules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398"/>
                  </a:ext>
                </a:extLst>
              </a:tr>
              <a:tr h="467887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June 2020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Rules updated to incorporate RRC comments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622069"/>
                  </a:ext>
                </a:extLst>
              </a:tr>
              <a:tr h="6814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August 2020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RRC accepted our deadline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/>
                        <a:t>March 1, 2022 (</a:t>
                      </a:r>
                      <a:r>
                        <a:rPr lang="fr-FR" sz="2400" baseline="0" dirty="0" smtClean="0"/>
                        <a:t>.0100, .0300, .0500 &amp; .0600) </a:t>
                      </a:r>
                      <a:endParaRPr lang="en-US" sz="2400" baseline="0" dirty="0" smtClean="0"/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/>
                        <a:t>March 1, 2023 (.0400)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4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7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1056690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Rulemaking – </a:t>
            </a:r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Schedule</a:t>
            </a:r>
            <a:endParaRPr lang="en-US" sz="3200" b="1" i="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532101"/>
              </p:ext>
            </p:extLst>
          </p:nvPr>
        </p:nvGraphicFramePr>
        <p:xfrm>
          <a:off x="394446" y="1901081"/>
          <a:ext cx="11340353" cy="445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0240">
                  <a:extLst>
                    <a:ext uri="{9D8B030D-6E8A-4147-A177-3AD203B41FA5}">
                      <a16:colId xmlns:a16="http://schemas.microsoft.com/office/drawing/2014/main" val="3960401189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1459600225"/>
                    </a:ext>
                  </a:extLst>
                </a:gridCol>
                <a:gridCol w="7554685">
                  <a:extLst>
                    <a:ext uri="{9D8B030D-6E8A-4147-A177-3AD203B41FA5}">
                      <a16:colId xmlns:a16="http://schemas.microsoft.com/office/drawing/2014/main" val="1689885341"/>
                    </a:ext>
                  </a:extLst>
                </a:gridCol>
              </a:tblGrid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January</a:t>
                      </a:r>
                      <a:r>
                        <a:rPr lang="en-US" sz="2400" baseline="0" dirty="0" smtClean="0"/>
                        <a:t> 2021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WAC </a:t>
                      </a:r>
                      <a:r>
                        <a:rPr lang="en-US" sz="2400" dirty="0"/>
                        <a:t>approves draft rules to full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smtClean="0"/>
                        <a:t>EMC</a:t>
                      </a:r>
                    </a:p>
                    <a:p>
                      <a:r>
                        <a:rPr lang="en-US" sz="2400" baseline="0" dirty="0" smtClean="0"/>
                        <a:t>(</a:t>
                      </a:r>
                      <a:r>
                        <a:rPr lang="fr-FR" sz="2400" baseline="0" dirty="0" smtClean="0"/>
                        <a:t>Sections .0100, .0300, .0500 &amp; .0600) 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11020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March 2021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EMC approves</a:t>
                      </a:r>
                      <a:r>
                        <a:rPr lang="en-US" sz="2400" baseline="0" dirty="0"/>
                        <a:t> draft rules to </a:t>
                      </a:r>
                      <a:r>
                        <a:rPr lang="en-US" sz="2400" baseline="0" dirty="0" smtClean="0"/>
                        <a:t>public notice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71680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April </a:t>
                      </a:r>
                      <a:r>
                        <a:rPr lang="en-US" sz="2400" dirty="0"/>
                        <a:t>– </a:t>
                      </a:r>
                      <a:r>
                        <a:rPr lang="en-US" sz="2400" dirty="0" smtClean="0"/>
                        <a:t>June 2021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Public </a:t>
                      </a:r>
                      <a:r>
                        <a:rPr lang="en-US" sz="2400" dirty="0" smtClean="0"/>
                        <a:t>comment period (notice </a:t>
                      </a:r>
                      <a:r>
                        <a:rPr lang="en-US" sz="2400" dirty="0"/>
                        <a:t>and </a:t>
                      </a:r>
                      <a:r>
                        <a:rPr lang="en-US" sz="2400" dirty="0" smtClean="0"/>
                        <a:t>hearings)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754130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July </a:t>
                      </a:r>
                      <a:r>
                        <a:rPr lang="en-US" sz="2400" dirty="0"/>
                        <a:t>– </a:t>
                      </a:r>
                      <a:r>
                        <a:rPr lang="en-US" sz="2400" dirty="0" smtClean="0"/>
                        <a:t>September 2021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Review</a:t>
                      </a:r>
                      <a:r>
                        <a:rPr lang="en-US" sz="2400" baseline="0" dirty="0"/>
                        <a:t> comments/draft HO report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07094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January 2022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EMC </a:t>
                      </a:r>
                      <a:r>
                        <a:rPr lang="en-US" sz="2400" baseline="0" dirty="0" smtClean="0"/>
                        <a:t>adopts rules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088081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/>
                        <a:t>February 2022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RRC </a:t>
                      </a:r>
                      <a:r>
                        <a:rPr lang="en-US" sz="2400" dirty="0" smtClean="0"/>
                        <a:t>review/approval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715606"/>
                  </a:ext>
                </a:extLst>
              </a:tr>
              <a:tr h="605495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March 1, 2022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Proposed effective date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44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1056690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Summary of Key Revisions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5903" y="1621226"/>
            <a:ext cx="11063119" cy="4748070"/>
          </a:xfrm>
        </p:spPr>
        <p:txBody>
          <a:bodyPr>
            <a:noAutofit/>
          </a:bodyPr>
          <a:lstStyle/>
          <a:p>
            <a:pPr marL="228600"/>
            <a:r>
              <a:rPr lang="en-US" sz="2400" dirty="0">
                <a:solidFill>
                  <a:schemeClr val="tx1"/>
                </a:solidFill>
              </a:rPr>
              <a:t>Technical Revisions</a:t>
            </a:r>
          </a:p>
          <a:p>
            <a:pPr marL="571500" lvl="1"/>
            <a:r>
              <a:rPr lang="en-US" sz="2000" dirty="0">
                <a:solidFill>
                  <a:schemeClr val="tx1"/>
                </a:solidFill>
              </a:rPr>
              <a:t>Updated </a:t>
            </a:r>
            <a:r>
              <a:rPr lang="en-US" sz="2000" dirty="0" smtClean="0">
                <a:solidFill>
                  <a:schemeClr val="tx1"/>
                </a:solidFill>
              </a:rPr>
              <a:t>agency </a:t>
            </a:r>
            <a:r>
              <a:rPr lang="en-US" sz="2000" dirty="0">
                <a:solidFill>
                  <a:schemeClr val="tx1"/>
                </a:solidFill>
              </a:rPr>
              <a:t>names and addresses</a:t>
            </a:r>
          </a:p>
          <a:p>
            <a:pPr marL="571500" lvl="1"/>
            <a:r>
              <a:rPr lang="en-US" sz="2000" dirty="0">
                <a:solidFill>
                  <a:schemeClr val="tx1"/>
                </a:solidFill>
              </a:rPr>
              <a:t>Updated rule and statute citations</a:t>
            </a:r>
          </a:p>
          <a:p>
            <a:pPr marL="571500" lvl="1"/>
            <a:r>
              <a:rPr lang="en-US" sz="2000" dirty="0" smtClean="0">
                <a:solidFill>
                  <a:schemeClr val="tx1"/>
                </a:solidFill>
              </a:rPr>
              <a:t>Made </a:t>
            </a:r>
            <a:r>
              <a:rPr lang="en-US" sz="2000" dirty="0">
                <a:solidFill>
                  <a:schemeClr val="tx1"/>
                </a:solidFill>
              </a:rPr>
              <a:t>minor edits for clarification</a:t>
            </a:r>
          </a:p>
          <a:p>
            <a:pPr marL="571500" lvl="1"/>
            <a:r>
              <a:rPr lang="en-US" sz="2000" dirty="0">
                <a:solidFill>
                  <a:schemeClr val="tx1"/>
                </a:solidFill>
              </a:rPr>
              <a:t>Corrected typographical errors, </a:t>
            </a:r>
            <a:r>
              <a:rPr lang="en-US" sz="2000" dirty="0" smtClean="0">
                <a:solidFill>
                  <a:schemeClr val="tx1"/>
                </a:solidFill>
              </a:rPr>
              <a:t>punctuation</a:t>
            </a:r>
          </a:p>
          <a:p>
            <a:pPr marL="571500" lvl="1"/>
            <a:r>
              <a:rPr lang="en-US" sz="2000" dirty="0" smtClean="0">
                <a:solidFill>
                  <a:schemeClr val="tx1"/>
                </a:solidFill>
              </a:rPr>
              <a:t>Format changes</a:t>
            </a:r>
            <a:endParaRPr lang="en-US" sz="2000" dirty="0">
              <a:solidFill>
                <a:schemeClr val="tx1"/>
              </a:solidFill>
            </a:endParaRPr>
          </a:p>
          <a:p>
            <a:pPr marL="571500" lvl="1"/>
            <a:endParaRPr lang="en-US" sz="2000" dirty="0">
              <a:solidFill>
                <a:schemeClr val="tx1"/>
              </a:solidFill>
            </a:endParaRPr>
          </a:p>
          <a:p>
            <a:pPr marL="228600"/>
            <a:r>
              <a:rPr lang="en-US" sz="2400" dirty="0">
                <a:solidFill>
                  <a:schemeClr val="tx1"/>
                </a:solidFill>
              </a:rPr>
              <a:t>Substantive Revisions</a:t>
            </a:r>
          </a:p>
          <a:p>
            <a:pPr marL="571500" lvl="1"/>
            <a:r>
              <a:rPr lang="en-US" sz="2000" dirty="0">
                <a:solidFill>
                  <a:schemeClr val="tx1"/>
                </a:solidFill>
              </a:rPr>
              <a:t>Clarified and/or updated selected rule </a:t>
            </a:r>
            <a:r>
              <a:rPr lang="en-US" sz="2000" dirty="0" smtClean="0">
                <a:solidFill>
                  <a:schemeClr val="tx1"/>
                </a:solidFill>
              </a:rPr>
              <a:t>language</a:t>
            </a:r>
          </a:p>
          <a:p>
            <a:pPr marL="571500" lvl="1"/>
            <a:r>
              <a:rPr lang="en-US" sz="2000" dirty="0" smtClean="0">
                <a:solidFill>
                  <a:schemeClr val="tx1"/>
                </a:solidFill>
              </a:rPr>
              <a:t>Removed language deemed unnecessary</a:t>
            </a:r>
            <a:endParaRPr lang="en-US" sz="2000" dirty="0">
              <a:solidFill>
                <a:schemeClr val="tx1"/>
              </a:solidFill>
            </a:endParaRPr>
          </a:p>
          <a:p>
            <a:pPr marL="571500" lvl="1"/>
            <a:r>
              <a:rPr lang="en-US" sz="2000" dirty="0">
                <a:solidFill>
                  <a:schemeClr val="tx1"/>
                </a:solidFill>
              </a:rPr>
              <a:t>Updated rules per statutes, session law</a:t>
            </a:r>
          </a:p>
          <a:p>
            <a:pPr marL="571500" lvl="1"/>
            <a:r>
              <a:rPr lang="en-US" sz="2000" dirty="0" smtClean="0">
                <a:solidFill>
                  <a:schemeClr val="tx1"/>
                </a:solidFill>
              </a:rPr>
              <a:t>Repealed rules no longer needed.</a:t>
            </a:r>
            <a:endParaRPr lang="en-US" sz="2000" dirty="0">
              <a:solidFill>
                <a:schemeClr val="tx1"/>
              </a:solidFill>
            </a:endParaRPr>
          </a:p>
          <a:p>
            <a:pPr marL="571500" lvl="1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5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1056690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Summary </a:t>
            </a:r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of Key </a:t>
            </a:r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Revisions</a:t>
            </a:r>
            <a:endParaRPr lang="en-US" sz="3200" b="1" i="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321" y="1831480"/>
            <a:ext cx="10936942" cy="31585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02E .0100 – General Provisions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No change (02E .0106)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No change 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0107)</a:t>
            </a:r>
            <a:endParaRPr lang="en-US" sz="24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spcAft>
                <a:spcPts val="15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0">
              <a:buNone/>
            </a:pPr>
            <a:endParaRPr lang="en-US" sz="2400" dirty="0"/>
          </a:p>
          <a:p>
            <a:pPr marL="914400"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897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1056690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Summary </a:t>
            </a:r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of Key </a:t>
            </a:r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Revisions</a:t>
            </a:r>
            <a:endParaRPr lang="en-US" sz="3200" b="1" i="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321" y="1831480"/>
            <a:ext cx="10936942" cy="31585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02E .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0300 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– General Provisions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Updated </a:t>
            </a:r>
            <a:r>
              <a:rPr lang="en-US" sz="2400" dirty="0">
                <a:solidFill>
                  <a:schemeClr val="tx1"/>
                </a:solidFill>
              </a:rPr>
              <a:t>agency names and </a:t>
            </a:r>
            <a:r>
              <a:rPr lang="en-US" sz="2400" dirty="0" smtClean="0">
                <a:solidFill>
                  <a:schemeClr val="tx1"/>
                </a:solidFill>
              </a:rPr>
              <a:t>addresses (02E </a:t>
            </a:r>
            <a:r>
              <a:rPr lang="en-US" sz="2400" dirty="0">
                <a:solidFill>
                  <a:schemeClr val="tx1"/>
                </a:solidFill>
              </a:rPr>
              <a:t>.0301)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Removed </a:t>
            </a:r>
            <a:r>
              <a:rPr lang="en-US" sz="2400" dirty="0">
                <a:solidFill>
                  <a:schemeClr val="tx1"/>
                </a:solidFill>
              </a:rPr>
              <a:t>language already codified in G.S. </a:t>
            </a:r>
            <a:r>
              <a:rPr lang="en-US" sz="2400" dirty="0" smtClean="0">
                <a:solidFill>
                  <a:schemeClr val="tx1"/>
                </a:solidFill>
              </a:rPr>
              <a:t>143-215.22H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.0301)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Removed incorrect </a:t>
            </a:r>
            <a:r>
              <a:rPr lang="en-US" sz="2400" dirty="0">
                <a:solidFill>
                  <a:schemeClr val="tx1"/>
                </a:solidFill>
              </a:rPr>
              <a:t>reporting requirements already codified in G.S. </a:t>
            </a:r>
            <a:r>
              <a:rPr lang="en-US" sz="2400" dirty="0" smtClean="0">
                <a:solidFill>
                  <a:schemeClr val="tx1"/>
                </a:solidFill>
              </a:rPr>
              <a:t>143-215.22H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.0301)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0">
              <a:buNone/>
            </a:pPr>
            <a:endParaRPr lang="en-US" sz="2400" dirty="0"/>
          </a:p>
          <a:p>
            <a:pPr marL="914400"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718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7246" y="5428536"/>
            <a:ext cx="3091543" cy="1105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969377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Summary </a:t>
            </a:r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of Key </a:t>
            </a:r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Revisions</a:t>
            </a:r>
            <a:endParaRPr lang="en-US" sz="3200" b="1" i="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320" y="1514462"/>
            <a:ext cx="11245999" cy="49037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02E .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0500 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– Central Coastal Plain Capacity Use Area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Format changes and removed language deemed </a:t>
            </a:r>
            <a:r>
              <a:rPr lang="en-US" sz="2400" dirty="0" smtClean="0">
                <a:solidFill>
                  <a:schemeClr val="tx1"/>
                </a:solidFill>
              </a:rPr>
              <a:t>unnecessary (02E .0501)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Format changes and removed language deemed unnecessary. Updated language for clarification. 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0502)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Repealed </a:t>
            </a:r>
            <a:r>
              <a:rPr lang="en-US" sz="2400" dirty="0">
                <a:solidFill>
                  <a:schemeClr val="tx1"/>
                </a:solidFill>
              </a:rPr>
              <a:t>rule. Removed language deemed unnecessary</a:t>
            </a:r>
            <a:r>
              <a:rPr lang="en-US" sz="2400" dirty="0" smtClean="0">
                <a:solidFill>
                  <a:schemeClr val="tx1"/>
                </a:solidFill>
              </a:rPr>
              <a:t>. (02E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0503)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Updated language for clarification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0504)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Format changes and removed language deemed unnecessary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0505)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Repealed </a:t>
            </a:r>
            <a:r>
              <a:rPr lang="en-US" sz="2400" dirty="0">
                <a:solidFill>
                  <a:schemeClr val="tx1"/>
                </a:solidFill>
              </a:rPr>
              <a:t>rule. Removed language deemed unnecessary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(02E .</a:t>
            </a:r>
            <a:r>
              <a:rPr lang="en-US" sz="2400" dirty="0" smtClean="0">
                <a:solidFill>
                  <a:schemeClr val="tx1"/>
                </a:solidFill>
              </a:rPr>
              <a:t>0506)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Updated language for clarification. Added 3 definitions (aquifer recharge, cretaceous aquifer system zones, and recharge rate</a:t>
            </a:r>
            <a:r>
              <a:rPr lang="en-US" sz="2400" dirty="0" smtClean="0">
                <a:solidFill>
                  <a:schemeClr val="tx1"/>
                </a:solidFill>
              </a:rPr>
              <a:t>). </a:t>
            </a:r>
            <a:r>
              <a:rPr lang="en-US" sz="2400" dirty="0">
                <a:solidFill>
                  <a:schemeClr val="tx1"/>
                </a:solidFill>
              </a:rPr>
              <a:t>(02E .</a:t>
            </a:r>
            <a:r>
              <a:rPr lang="en-US" sz="2400" dirty="0" smtClean="0">
                <a:solidFill>
                  <a:schemeClr val="tx1"/>
                </a:solidFill>
              </a:rPr>
              <a:t>0507)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0">
              <a:buNone/>
            </a:pPr>
            <a:endParaRPr lang="en-US" sz="2400" dirty="0"/>
          </a:p>
          <a:p>
            <a:pPr marL="914400"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343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7246" y="5428536"/>
            <a:ext cx="3091543" cy="1105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65BB22-B74C-4052-B401-A3E12FA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3" y="969377"/>
            <a:ext cx="10515600" cy="646907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Summary </a:t>
            </a:r>
            <a:r>
              <a:rPr lang="en-US" sz="3200" b="1" i="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of Key </a:t>
            </a:r>
            <a:r>
              <a:rPr lang="en-US" sz="3200" b="1" i="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Revisions</a:t>
            </a:r>
            <a:endParaRPr lang="en-US" sz="3200" b="1" i="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069" y="1616284"/>
            <a:ext cx="11245999" cy="4688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02E .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0600 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– Water Use During Droughts and Water Supply Emergencies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No changes (02E .0601, .0604,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0605,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0608,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0610,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0611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&amp; .0612)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Alphabetized the definitions, added definitions and reworded language for clarification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0602)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Updated language for clarification, updated rule cross-reference and added statutory authority to History Note</a:t>
            </a:r>
            <a:r>
              <a:rPr lang="en-US" sz="2400" dirty="0" smtClean="0">
                <a:solidFill>
                  <a:schemeClr val="tx1"/>
                </a:solidFill>
              </a:rPr>
              <a:t>. (02E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0603)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Updated language for clarification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02E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0606, .0607, &amp; .0609)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400" dirty="0">
                <a:solidFill>
                  <a:schemeClr val="tx1"/>
                </a:solidFill>
              </a:rPr>
              <a:t>Updated language for clarification and updated rule cross-reference</a:t>
            </a:r>
            <a:r>
              <a:rPr lang="en-US" sz="2400" dirty="0" smtClean="0">
                <a:solidFill>
                  <a:schemeClr val="tx1"/>
                </a:solidFill>
              </a:rPr>
              <a:t>. (</a:t>
            </a:r>
            <a:r>
              <a:rPr lang="en-US" sz="2400" dirty="0">
                <a:solidFill>
                  <a:schemeClr val="tx1"/>
                </a:solidFill>
              </a:rPr>
              <a:t>02E .</a:t>
            </a:r>
            <a:r>
              <a:rPr lang="en-US" sz="2400" dirty="0" smtClean="0">
                <a:solidFill>
                  <a:schemeClr val="tx1"/>
                </a:solidFill>
              </a:rPr>
              <a:t>0613, 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0614, </a:t>
            </a:r>
            <a:r>
              <a:rPr lang="en-US" sz="2400" dirty="0">
                <a:solidFill>
                  <a:schemeClr val="tx1"/>
                </a:solidFill>
              </a:rPr>
              <a:t>&amp; .</a:t>
            </a:r>
            <a:r>
              <a:rPr lang="en-US" sz="2400" dirty="0" smtClean="0">
                <a:solidFill>
                  <a:schemeClr val="tx1"/>
                </a:solidFill>
              </a:rPr>
              <a:t>0615)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2" indent="0">
              <a:buNone/>
            </a:pPr>
            <a:endParaRPr lang="en-US" sz="2400" dirty="0"/>
          </a:p>
          <a:p>
            <a:pPr marL="914400"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452665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d5e7e5-68a9-4cdc-bc30-acd583529cc5">
      <UserInfo>
        <DisplayName>Peele, Linwood</DisplayName>
        <AccountId>52</AccountId>
        <AccountType/>
      </UserInfo>
    </SharedWithUsers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DAA71D85D3E43ABAFF6FED18458E3" ma:contentTypeVersion="8" ma:contentTypeDescription="Create a new document." ma:contentTypeScope="" ma:versionID="034dce2453156f4e8a3b49fd169cc4fb">
  <xsd:schema xmlns:xsd="http://www.w3.org/2001/XMLSchema" xmlns:xs="http://www.w3.org/2001/XMLSchema" xmlns:p="http://schemas.microsoft.com/office/2006/metadata/properties" xmlns:ns1="http://schemas.microsoft.com/sharepoint/v3" xmlns:ns2="aed5e7e5-68a9-4cdc-bc30-acd583529cc5" xmlns:ns3="http://schemas.microsoft.com/sharepoint/v4" xmlns:ns4="02acf6e6-a322-4ea5-8a0d-f135a94bc154" targetNamespace="http://schemas.microsoft.com/office/2006/metadata/properties" ma:root="true" ma:fieldsID="1c3da7d55622f0b5271dffb264ee5f6a" ns1:_="" ns2:_="" ns3:_="" ns4:_="">
    <xsd:import namespace="http://schemas.microsoft.com/sharepoint/v3"/>
    <xsd:import namespace="aed5e7e5-68a9-4cdc-bc30-acd583529cc5"/>
    <xsd:import namespace="http://schemas.microsoft.com/sharepoint/v4"/>
    <xsd:import namespace="02acf6e6-a322-4ea5-8a0d-f135a94bc15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5e7e5-68a9-4cdc-bc30-acd583529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cf6e6-a322-4ea5-8a0d-f135a94bc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02acf6e6-a322-4ea5-8a0d-f135a94bc154"/>
    <ds:schemaRef ds:uri="http://schemas.microsoft.com/sharepoint/v3"/>
    <ds:schemaRef ds:uri="http://schemas.microsoft.com/sharepoint/v4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ed5e7e5-68a9-4cdc-bc30-acd583529c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68328C-968A-4684-AE17-FBB6F23DB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d5e7e5-68a9-4cdc-bc30-acd583529cc5"/>
    <ds:schemaRef ds:uri="http://schemas.microsoft.com/sharepoint/v4"/>
    <ds:schemaRef ds:uri="02acf6e6-a322-4ea5-8a0d-f135a94bc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17133</TotalTime>
  <Words>745</Words>
  <Application>Microsoft Office PowerPoint</Application>
  <PresentationFormat>Widescreen</PresentationFormat>
  <Paragraphs>168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2_Office Theme</vt:lpstr>
      <vt:lpstr>PowerPoint Presentation</vt:lpstr>
      <vt:lpstr>Rules – 15A NCAC 02E</vt:lpstr>
      <vt:lpstr>Rulemaking – History</vt:lpstr>
      <vt:lpstr>Rulemaking – Schedule</vt:lpstr>
      <vt:lpstr>Summary of Key Revisions</vt:lpstr>
      <vt:lpstr>Summary of Key Revisions</vt:lpstr>
      <vt:lpstr>Summary of Key Revisions</vt:lpstr>
      <vt:lpstr>Summary of Key Revisions</vt:lpstr>
      <vt:lpstr>Summary of Key Revisions</vt:lpstr>
      <vt:lpstr>Today’s Request: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326</cp:revision>
  <cp:lastPrinted>2020-01-23T14:39:07Z</cp:lastPrinted>
  <dcterms:created xsi:type="dcterms:W3CDTF">2015-06-24T15:01:50Z</dcterms:created>
  <dcterms:modified xsi:type="dcterms:W3CDTF">2020-12-10T19:59:06Z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0x01010070BDAA71D85D3E43ABAFF6FED18458E3</vt:lpwstr>
  </property>
</Properties>
</file>